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72" r:id="rId5"/>
    <p:sldId id="271" r:id="rId6"/>
    <p:sldId id="273" r:id="rId7"/>
    <p:sldId id="274" r:id="rId8"/>
    <p:sldId id="256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Anzelmo" initials="JA" lastIdx="1" clrIdx="0">
    <p:extLst>
      <p:ext uri="{19B8F6BF-5375-455C-9EA6-DF929625EA0E}">
        <p15:presenceInfo xmlns:p15="http://schemas.microsoft.com/office/powerpoint/2012/main" userId="S-1-5-21-2455858757-3858942513-3953739669-150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7T20:23:43.984" idx="1">
    <p:pos x="6558" y="2885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7T20:23:43.984" idx="1">
    <p:pos x="6558" y="2885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7T20:23:43.984" idx="1">
    <p:pos x="6558" y="2885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1" indent="0" algn="ctr">
              <a:buNone/>
              <a:defRPr sz="1600"/>
            </a:lvl4pPr>
            <a:lvl5pPr marL="1828507" indent="0" algn="ctr">
              <a:buNone/>
              <a:defRPr sz="1600"/>
            </a:lvl5pPr>
            <a:lvl6pPr marL="2285634" indent="0" algn="ctr">
              <a:buNone/>
              <a:defRPr sz="1600"/>
            </a:lvl6pPr>
            <a:lvl7pPr marL="2742761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8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1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3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51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9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400"/>
            </a:lvl2pPr>
            <a:lvl3pPr marL="914254" indent="0">
              <a:buNone/>
              <a:defRPr sz="1200"/>
            </a:lvl3pPr>
            <a:lvl4pPr marL="1371381" indent="0">
              <a:buNone/>
              <a:defRPr sz="1000"/>
            </a:lvl4pPr>
            <a:lvl5pPr marL="1828507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8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9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27" indent="0">
              <a:buNone/>
              <a:defRPr sz="2800"/>
            </a:lvl2pPr>
            <a:lvl3pPr marL="914254" indent="0">
              <a:buNone/>
              <a:defRPr sz="2400"/>
            </a:lvl3pPr>
            <a:lvl4pPr marL="1371381" indent="0">
              <a:buNone/>
              <a:defRPr sz="2000"/>
            </a:lvl4pPr>
            <a:lvl5pPr marL="1828507" indent="0">
              <a:buNone/>
              <a:defRPr sz="2000"/>
            </a:lvl5pPr>
            <a:lvl6pPr marL="2285634" indent="0">
              <a:buNone/>
              <a:defRPr sz="2000"/>
            </a:lvl6pPr>
            <a:lvl7pPr marL="2742761" indent="0">
              <a:buNone/>
              <a:defRPr sz="2000"/>
            </a:lvl7pPr>
            <a:lvl8pPr marL="3199888" indent="0">
              <a:buNone/>
              <a:defRPr sz="2000"/>
            </a:lvl8pPr>
            <a:lvl9pPr marL="365701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400"/>
            </a:lvl2pPr>
            <a:lvl3pPr marL="914254" indent="0">
              <a:buNone/>
              <a:defRPr sz="1200"/>
            </a:lvl3pPr>
            <a:lvl4pPr marL="1371381" indent="0">
              <a:buNone/>
              <a:defRPr sz="1000"/>
            </a:lvl4pPr>
            <a:lvl5pPr marL="1828507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8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90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04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8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69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65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96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75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60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87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6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51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82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71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31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09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28A-3004-48C3-8633-33DAFFB349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CF52B-C26C-4C3C-897C-63EA779A6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41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58D1-D72F-4F3E-ADF2-D3E06659BB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CA661-77DA-4F33-B9E9-CF2459DBF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772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0968-BA4E-46F8-806E-42B4035505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988D6-EF66-4EAE-AD11-60437C643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88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17F0-B8F8-45AC-8FE1-B4407DF308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2358-D24A-45AF-B2F4-C04BE4CD2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703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E13-620B-4649-84D9-491ED63572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3A0A0-2CEE-431D-81AF-6E58F874AB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87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F2E7-8768-433F-B7BF-1B1E970B1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29F5E-B343-46A3-B4D0-2C51AFD53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58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5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3541-13E4-4664-BC58-529FA0E798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A964A-D282-4D9A-AF23-23BC2FCD0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255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54ACB-492A-44BF-9C0C-B0486D939D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7BFD9-8376-4BF1-A5C4-95D64786F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87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4F3F-2016-403E-BCDD-25771D257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7E3EB-DCB8-4464-BF1E-1BDBE194C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536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9630-41E0-472D-9D33-5D9AD113C5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33C26-9C69-4EF4-9359-CD3BE59EB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67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2D0E-01EC-479F-9600-9589460AC6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E5D6B-416E-421D-91FC-B4DBAD871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44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1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ED89-0974-47D4-9572-2630CCF355F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0CF8-EA64-40A4-AC75-4AE91EBF8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5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55EA7-F6BF-4377-AA88-C20407472E06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CD24-5799-4349-9330-1F3FAF6DA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54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3" indent="-228563" algn="l" defTabSz="9142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0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0E884-D4C8-4043-B266-6CB99B8B26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04C0F-5B91-43EC-ADFA-57ABE9EAB8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A0128-B8EC-46E7-A8EC-5507E0C253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530B3-1B1F-4DE8-BB1C-E16774EE3FD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09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12" Type="http://schemas.openxmlformats.org/officeDocument/2006/relationships/comments" Target="../comments/comment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12" Type="http://schemas.openxmlformats.org/officeDocument/2006/relationships/comments" Target="../comments/comment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12" Type="http://schemas.openxmlformats.org/officeDocument/2006/relationships/comments" Target="../comments/comment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11" Type="http://schemas.openxmlformats.org/officeDocument/2006/relationships/image" Target="../media/image2.emf"/><Relationship Id="rId5" Type="http://schemas.openxmlformats.org/officeDocument/2006/relationships/image" Target="../media/image3.gi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" y="0"/>
            <a:ext cx="2871788" cy="1100137"/>
          </a:xfrm>
          <a:prstGeom prst="ellipse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Question</a:t>
            </a:r>
          </a:p>
        </p:txBody>
      </p:sp>
      <p:sp>
        <p:nvSpPr>
          <p:cNvPr id="7" name="Oval 6"/>
          <p:cNvSpPr/>
          <p:nvPr/>
        </p:nvSpPr>
        <p:spPr>
          <a:xfrm>
            <a:off x="1435895" y="1120637"/>
            <a:ext cx="2871788" cy="1100137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Background Research</a:t>
            </a:r>
          </a:p>
        </p:txBody>
      </p:sp>
      <p:sp>
        <p:nvSpPr>
          <p:cNvPr id="8" name="Oval 7"/>
          <p:cNvSpPr/>
          <p:nvPr/>
        </p:nvSpPr>
        <p:spPr>
          <a:xfrm>
            <a:off x="3077168" y="2127826"/>
            <a:ext cx="2871788" cy="1100137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 Hypothesis</a:t>
            </a:r>
          </a:p>
        </p:txBody>
      </p:sp>
      <p:sp>
        <p:nvSpPr>
          <p:cNvPr id="9" name="Oval 8"/>
          <p:cNvSpPr/>
          <p:nvPr/>
        </p:nvSpPr>
        <p:spPr>
          <a:xfrm>
            <a:off x="4930282" y="3135015"/>
            <a:ext cx="2871788" cy="1100137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with an Experiment</a:t>
            </a:r>
          </a:p>
        </p:txBody>
      </p:sp>
      <p:sp>
        <p:nvSpPr>
          <p:cNvPr id="10" name="Oval 9"/>
          <p:cNvSpPr/>
          <p:nvPr/>
        </p:nvSpPr>
        <p:spPr>
          <a:xfrm>
            <a:off x="6808156" y="4142204"/>
            <a:ext cx="2871788" cy="110013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Accept or Reject Hypothesis</a:t>
            </a:r>
          </a:p>
        </p:txBody>
      </p:sp>
      <p:sp>
        <p:nvSpPr>
          <p:cNvPr id="11" name="Oval 10"/>
          <p:cNvSpPr/>
          <p:nvPr/>
        </p:nvSpPr>
        <p:spPr>
          <a:xfrm>
            <a:off x="8686030" y="5143873"/>
            <a:ext cx="2871788" cy="1100137"/>
          </a:xfrm>
          <a:prstGeom prst="ellipse">
            <a:avLst/>
          </a:prstGeom>
          <a:solidFill>
            <a:srgbClr val="CAA2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 Results</a:t>
            </a:r>
          </a:p>
        </p:txBody>
      </p:sp>
      <p:sp>
        <p:nvSpPr>
          <p:cNvPr id="14" name="Bent-Up Arrow 13"/>
          <p:cNvSpPr/>
          <p:nvPr/>
        </p:nvSpPr>
        <p:spPr>
          <a:xfrm rot="5400000">
            <a:off x="910672" y="1163084"/>
            <a:ext cx="548828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2512603" y="2283721"/>
            <a:ext cx="627512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4361383" y="3295244"/>
            <a:ext cx="636180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ent-Up Arrow 16"/>
          <p:cNvSpPr/>
          <p:nvPr/>
        </p:nvSpPr>
        <p:spPr>
          <a:xfrm rot="5400000">
            <a:off x="6279592" y="4262098"/>
            <a:ext cx="555509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ent-Up Arrow 17"/>
          <p:cNvSpPr/>
          <p:nvPr/>
        </p:nvSpPr>
        <p:spPr>
          <a:xfrm rot="5400000">
            <a:off x="8176229" y="5250524"/>
            <a:ext cx="517984" cy="50161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6069" y="0"/>
            <a:ext cx="7158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Scientific Method</a:t>
            </a:r>
          </a:p>
        </p:txBody>
      </p:sp>
      <p:sp>
        <p:nvSpPr>
          <p:cNvPr id="2" name="Rectangle 1"/>
          <p:cNvSpPr/>
          <p:nvPr/>
        </p:nvSpPr>
        <p:spPr>
          <a:xfrm>
            <a:off x="4788959" y="2833701"/>
            <a:ext cx="6858096" cy="36686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55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15810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567361" y="2404587"/>
            <a:ext cx="10931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Rows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and columns should have headings.  Data should be </a:t>
            </a:r>
            <a:endParaRPr lang="en-US" sz="2400" b="1" dirty="0" smtClean="0">
              <a:solidFill>
                <a:srgbClr val="FF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totaled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averaged. 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Tables should be computer generated.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99705" y="1876926"/>
            <a:ext cx="2209103" cy="548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79629" y="3137665"/>
            <a:ext cx="2209103" cy="1556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1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15810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54621" y="2378274"/>
            <a:ext cx="11162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Should include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descriptive title, labels on x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and y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axis,</a:t>
            </a:r>
          </a:p>
          <a:p>
            <a:pPr lvl="0">
              <a:tabLst>
                <a:tab pos="4572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units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measurement. 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Graphs should be computer generated.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45399" y="1745673"/>
            <a:ext cx="1909351" cy="337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14980" y="3107508"/>
            <a:ext cx="1909351" cy="1354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9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15810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8502058" y="1059480"/>
            <a:ext cx="1909351" cy="1085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345" y="221673"/>
            <a:ext cx="11240655" cy="572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Analysis and Discussion</a:t>
            </a:r>
            <a:r>
              <a:rPr lang="en-US" sz="20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endParaRPr lang="en-US" sz="2000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calculations done with the data (such as finding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change)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included here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000" b="1" dirty="0" smtClean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Graphs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should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discussed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000" b="1" dirty="0" smtClean="0">
              <a:solidFill>
                <a:srgbClr val="0070C0"/>
              </a:solidFill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 of relationship between your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variables. 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trends exist in your data? 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your background research to experimental findings.  Did you get the result you expected?  Discuss.  </a:t>
            </a:r>
            <a:endParaRPr lang="en-US" sz="2000" b="1" dirty="0" smtClean="0">
              <a:solidFill>
                <a:srgbClr val="7030A0"/>
              </a:solidFill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other explanations for your results that you had not considered or observed? </a:t>
            </a:r>
            <a:endParaRPr lang="en-US" sz="2000" b="1" dirty="0" smtClean="0">
              <a:solidFill>
                <a:srgbClr val="FF0000"/>
              </a:solidFill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there experimental errors in your data collection, experimental design or observations? </a:t>
            </a:r>
            <a:endParaRPr lang="en-US" sz="2000" b="1" dirty="0" smtClean="0"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experimental results display accuracy and precision? How were your results affected by uncontrolled events? </a:t>
            </a:r>
            <a:endParaRPr lang="en-US" sz="2000" b="1" dirty="0">
              <a:solidFill>
                <a:srgbClr val="0070C0"/>
              </a:solidFill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NOTICE:  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errors is a key skill scientists must develop. </a:t>
            </a: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addition, reporting that there was no apparent relationship between the variables tested can be valuable information. </a:t>
            </a: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just as much a ‘discovery’ as if there was a relationship between variables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5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15810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8502058" y="2765966"/>
            <a:ext cx="1909351" cy="1085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3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290" y="0"/>
            <a:ext cx="11176000" cy="316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summarizes what you discovered based on your experimental results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conclusion re-states the hypothesis and indicates whether the data supports it. Be specific,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generalize. </a:t>
            </a: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introduce anything in the conclusion that has not already been discussed. </a:t>
            </a:r>
            <a:endParaRPr lang="en-US" sz="2400" b="1" dirty="0" smtClean="0">
              <a:solidFill>
                <a:srgbClr val="0070C0"/>
              </a:solidFill>
              <a:effectLst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the real world applications of your experimental results.  </a:t>
            </a:r>
            <a:endParaRPr lang="en-US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192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15810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8502058" y="4579971"/>
            <a:ext cx="1909351" cy="10856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350" y="3660578"/>
            <a:ext cx="1171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Include a description of plans for exploring ideas for future experiments.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Explain how methods could be improved.  What would you do differently if you repeated this project?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389247" y="-15638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15810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1790138" y="4424879"/>
            <a:ext cx="1909351" cy="2426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422" y="2589278"/>
            <a:ext cx="1171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A short summary of your project.  Needs to be on “Official” Florida State Science and Engineering Fair form.  Find it on the Landrum science fair website  </a:t>
            </a:r>
            <a:r>
              <a:rPr lang="en-US" sz="2400" b="1" dirty="0">
                <a:solidFill>
                  <a:srgbClr val="0070C0"/>
                </a:solidFill>
              </a:rPr>
              <a:t>http://www.lms.stjohns.k12.fl.us/sciencefair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4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389247" y="-15638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15810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3861513" y="4375597"/>
            <a:ext cx="1909351" cy="2426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422" y="3852498"/>
            <a:ext cx="1171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well-selected photo(s)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could REALLY help judges understand your project.  “A picture’s worth a thousand words.”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9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44686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4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326" y="326088"/>
            <a:ext cx="12016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FAIR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Wednesday, January 6</a:t>
            </a:r>
            <a:r>
              <a:rPr kumimoji="0" lang="en-US" sz="3200" b="1" i="0" u="sng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due Monday, January 4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Judging in Learning Commons 9-11 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47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44686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1237" y="280984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1690691" y="1449134"/>
            <a:ext cx="2051535" cy="3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120" y="44724"/>
            <a:ext cx="14609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n-US" sz="18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Students will complete their final project by EDITING </a:t>
            </a:r>
            <a:r>
              <a:rPr kumimoji="0" lang="en-US" sz="1800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/>
              </a:rPr>
              <a:t>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/>
              </a:rPr>
              <a:t>Click “View” and “Zoom” to insert your information.</a:t>
            </a:r>
            <a:endParaRPr kumimoji="0" lang="en-US" sz="18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Monday, Jan. 4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NO EXCEPTIONS!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will be sent to judges prior to judging.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2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636" y="400224"/>
            <a:ext cx="106495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Wed. January 6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Judging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Learning Commons 9-11 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be conducted through a Zoom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be assigned a judging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have 15 minutes to present 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questions.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Judges will have already viewed project board.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4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235"/>
            <a:endParaRPr lang="en-US" sz="375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44686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35"/>
            <a:r>
              <a:rPr lang="en-US" sz="4978" b="1" dirty="0">
                <a:solidFill>
                  <a:prstClr val="black"/>
                </a:solidFill>
                <a:latin typeface="Calibri" panose="020F0502020204030204"/>
              </a:rPr>
              <a:t>TITLE</a:t>
            </a:r>
          </a:p>
          <a:p>
            <a:pPr algn="ctr" defTabSz="95235"/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r>
              <a:rPr lang="en-US" sz="1666" dirty="0">
                <a:solidFill>
                  <a:prstClr val="black"/>
                </a:solidFill>
                <a:latin typeface="Calibri" panose="020F0502020204030204"/>
              </a:rPr>
              <a:t>DATA and OBSERVATIONS</a:t>
            </a:r>
          </a:p>
          <a:p>
            <a:pPr algn="ctr" defTabSz="95235"/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marL="952348" lvl="8" indent="-190470" defTabSz="95235"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Graphs</a:t>
            </a:r>
          </a:p>
          <a:p>
            <a:pPr marL="952348" lvl="8" indent="-190470" defTabSz="95235"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Charts/Data Tables</a:t>
            </a:r>
          </a:p>
          <a:p>
            <a:pPr marL="952348" lvl="8" indent="-190470" defTabSz="95235"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Photos that help promote understanding</a:t>
            </a:r>
          </a:p>
          <a:p>
            <a:pPr marL="952348" lvl="8" indent="-190470" defTabSz="95235"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Diagrams</a:t>
            </a: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35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STATEMENT OF PURPOSE </a:t>
            </a:r>
            <a:r>
              <a:rPr lang="en-US" sz="1000" i="1" dirty="0">
                <a:solidFill>
                  <a:prstClr val="black"/>
                </a:solidFill>
                <a:latin typeface="Calibri" panose="020F0502020204030204"/>
              </a:rPr>
              <a:t>(WHY IS PROJECT IMPORTANT)</a:t>
            </a: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HYPOTHESIS</a:t>
            </a: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r>
              <a:rPr lang="en-US" sz="1375" dirty="0">
                <a:solidFill>
                  <a:prstClr val="black"/>
                </a:solidFill>
                <a:latin typeface="Calibri" panose="020F0502020204030204"/>
              </a:rPr>
              <a:t>SUMMARY OF PROCEDURES</a:t>
            </a:r>
          </a:p>
          <a:p>
            <a:pPr algn="ctr" defTabSz="95235"/>
            <a:endParaRPr lang="en-US" sz="1375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375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ABSTRACT</a:t>
            </a:r>
            <a:endParaRPr lang="en-US" sz="37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235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DATA ANALYSIS</a:t>
            </a: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CONCLUSIONS</a:t>
            </a: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5235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FUTURE STUDIES </a:t>
            </a:r>
            <a:r>
              <a:rPr lang="en-US" sz="833" i="1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1000" i="1" dirty="0">
                <a:solidFill>
                  <a:prstClr val="black"/>
                </a:solidFill>
                <a:latin typeface="Calibri" panose="020F0502020204030204"/>
              </a:rPr>
              <a:t>OPTIONAL</a:t>
            </a:r>
            <a:r>
              <a:rPr lang="en-US" sz="833" i="1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sz="15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8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44686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758873" y="173279"/>
            <a:ext cx="6159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hould be descriptive and creative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22790" y="367292"/>
            <a:ext cx="1791855" cy="1110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44686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377050" y="3040476"/>
            <a:ext cx="104198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+mn-cs"/>
              </a:rPr>
              <a:t>Should be clear, concise, and well worded.  Should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+mn-cs"/>
              </a:rPr>
              <a:t> include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+mn-cs"/>
              </a:rPr>
              <a:t>your independent and dependent variables. Try “if, then,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+mn-cs"/>
              </a:rPr>
              <a:t>because….”</a:t>
            </a:r>
          </a:p>
        </p:txBody>
      </p:sp>
      <p:sp>
        <p:nvSpPr>
          <p:cNvPr id="5" name="Oval 4"/>
          <p:cNvSpPr/>
          <p:nvPr/>
        </p:nvSpPr>
        <p:spPr>
          <a:xfrm>
            <a:off x="1771073" y="2017510"/>
            <a:ext cx="1791855" cy="1110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1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44686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758488" y="-40533"/>
            <a:ext cx="8711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dentifies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the purpose of the experiment or the </a:t>
            </a:r>
            <a:endParaRPr lang="en-US" sz="2400" b="1" dirty="0" smtClean="0">
              <a:solidFill>
                <a:srgbClr val="FF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problem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the experiment was designed to solve.	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05710" y="74937"/>
            <a:ext cx="1791855" cy="1110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D4B166-E2B4-405A-81F4-26EEC382C74B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3DD6B0-7074-4731-B480-6B7F267CBBAC}"/>
              </a:ext>
            </a:extLst>
          </p:cNvPr>
          <p:cNvCxnSpPr>
            <a:cxnSpLocks/>
          </p:cNvCxnSpPr>
          <p:nvPr/>
        </p:nvCxnSpPr>
        <p:spPr>
          <a:xfrm flipV="1">
            <a:off x="3810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55942D-8814-49CF-9013-86A0CB743EFF}"/>
              </a:ext>
            </a:extLst>
          </p:cNvPr>
          <p:cNvCxnSpPr>
            <a:cxnSpLocks/>
          </p:cNvCxnSpPr>
          <p:nvPr/>
        </p:nvCxnSpPr>
        <p:spPr>
          <a:xfrm flipV="1">
            <a:off x="8374059" y="-6935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0076CFA-2B66-4E7A-8C18-0F7172C92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87642" y="4168454"/>
          <a:ext cx="1114344" cy="144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0076CFA-2B66-4E7A-8C18-0F7172C92F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7642" y="4168454"/>
                        <a:ext cx="1114344" cy="1442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 descr="A close up of a mans face&#10;&#10;Description automatically generated">
            <a:extLst>
              <a:ext uri="{FF2B5EF4-FFF2-40B4-BE49-F238E27FC236}">
                <a16:creationId xmlns:a16="http://schemas.microsoft.com/office/drawing/2014/main" id="{8AABD976-E789-4A90-9C44-8AFF54231A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3276378"/>
            <a:ext cx="1406728" cy="964406"/>
          </a:xfrm>
          <a:prstGeom prst="rect">
            <a:avLst/>
          </a:prstGeom>
        </p:spPr>
      </p:pic>
      <p:pic>
        <p:nvPicPr>
          <p:cNvPr id="1038" name="Picture 14" descr="Making Scientific Data Tables | MrKremerScience.com">
            <a:extLst>
              <a:ext uri="{FF2B5EF4-FFF2-40B4-BE49-F238E27FC236}">
                <a16:creationId xmlns:a16="http://schemas.microsoft.com/office/drawing/2014/main" id="{B7A18E9E-593D-4522-A82C-152BA0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19" y="3442451"/>
            <a:ext cx="1579563" cy="7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51161F-764D-45AC-B50C-752FC774BA57}"/>
              </a:ext>
            </a:extLst>
          </p:cNvPr>
          <p:cNvSpPr txBox="1"/>
          <p:nvPr/>
        </p:nvSpPr>
        <p:spPr>
          <a:xfrm>
            <a:off x="3988595" y="415810"/>
            <a:ext cx="4214810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7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OBSERVATIONS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Charts/Data Tables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that help promote understanding</a:t>
            </a:r>
          </a:p>
          <a:p>
            <a:pPr marL="952348" marR="0" lvl="8" indent="-190470" algn="l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Diagrams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600E8-6A20-413E-B166-B5EFCAD1BA1B}"/>
              </a:ext>
            </a:extLst>
          </p:cNvPr>
          <p:cNvSpPr txBox="1"/>
          <p:nvPr/>
        </p:nvSpPr>
        <p:spPr>
          <a:xfrm>
            <a:off x="1639178" y="295039"/>
            <a:ext cx="21193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STATEMENT OF PURPOSE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(WHY IS PROJECT IMPORTANT)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OF PROCEDURES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  <a:endParaRPr kumimoji="0" lang="en-US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9837C-5236-4936-9EF8-BD8D3BF47318}"/>
              </a:ext>
            </a:extLst>
          </p:cNvPr>
          <p:cNvSpPr txBox="1"/>
          <p:nvPr/>
        </p:nvSpPr>
        <p:spPr>
          <a:xfrm>
            <a:off x="8374059" y="1054156"/>
            <a:ext cx="211931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ANALYSIS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STUDIES 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OPTIONAL</a:t>
            </a:r>
            <a:r>
              <a:rPr kumimoji="0" lang="en-US" sz="8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1" name="Picture 17" descr="Lorem Ipsum in Photoshop CC 2014 — Sketchbook B">
            <a:extLst>
              <a:ext uri="{FF2B5EF4-FFF2-40B4-BE49-F238E27FC236}">
                <a16:creationId xmlns:a16="http://schemas.microsoft.com/office/drawing/2014/main" id="{9FD298D4-0DAF-4673-8AE6-E0513AA21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1333577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rem Ipsum in Photoshop CC 2014 — Sketchbook B">
            <a:extLst>
              <a:ext uri="{FF2B5EF4-FFF2-40B4-BE49-F238E27FC236}">
                <a16:creationId xmlns:a16="http://schemas.microsoft.com/office/drawing/2014/main" id="{F62F3482-2201-4D48-AC69-27A264C31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5"/>
          <a:stretch/>
        </p:blipFill>
        <p:spPr bwMode="auto">
          <a:xfrm>
            <a:off x="2083592" y="2607115"/>
            <a:ext cx="1190625" cy="2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Lorem Ipsum in Photoshop CC 2014 — Sketchbook B">
            <a:extLst>
              <a:ext uri="{FF2B5EF4-FFF2-40B4-BE49-F238E27FC236}">
                <a16:creationId xmlns:a16="http://schemas.microsoft.com/office/drawing/2014/main" id="{6FA1C707-2363-4C84-B8A9-16CD9E57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3688394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rem Ipsum in Photoshop CC 2014 — Sketchbook B">
            <a:extLst>
              <a:ext uri="{FF2B5EF4-FFF2-40B4-BE49-F238E27FC236}">
                <a16:creationId xmlns:a16="http://schemas.microsoft.com/office/drawing/2014/main" id="{46478AD2-D3F9-4CE9-9479-52DA986D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3" y="149373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rem Ipsum in Photoshop CC 2014 — Sketchbook B">
            <a:extLst>
              <a:ext uri="{FF2B5EF4-FFF2-40B4-BE49-F238E27FC236}">
                <a16:creationId xmlns:a16="http://schemas.microsoft.com/office/drawing/2014/main" id="{66C316B6-E68E-43A7-9B38-ADE047C9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02" y="3189443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rem Ipsum in Photoshop CC 2014 — Sketchbook B">
            <a:extLst>
              <a:ext uri="{FF2B5EF4-FFF2-40B4-BE49-F238E27FC236}">
                <a16:creationId xmlns:a16="http://schemas.microsoft.com/office/drawing/2014/main" id="{E61F5D76-0D55-4B6E-BD18-573D0A76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2" y="5004478"/>
            <a:ext cx="1190625" cy="5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ropagation Experiment: Which Rooting Aid is Most Effective? - Sublime  Succulents">
            <a:extLst>
              <a:ext uri="{FF2B5EF4-FFF2-40B4-BE49-F238E27FC236}">
                <a16:creationId xmlns:a16="http://schemas.microsoft.com/office/drawing/2014/main" id="{D31D3571-4EEB-4A98-AEBC-4D9383BA1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/>
        </p:blipFill>
        <p:spPr bwMode="auto">
          <a:xfrm>
            <a:off x="4209427" y="5091597"/>
            <a:ext cx="1433534" cy="8175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hat is the circuit's logic diagram of a (2-bit binary to decimal) encoder  - Electrical Engineering Stack Exchange">
            <a:extLst>
              <a:ext uri="{FF2B5EF4-FFF2-40B4-BE49-F238E27FC236}">
                <a16:creationId xmlns:a16="http://schemas.microsoft.com/office/drawing/2014/main" id="{C619EAB9-CDF1-4193-B6F6-8BDDCEB6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5004594"/>
            <a:ext cx="1406728" cy="991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2981EE-5239-41DF-B0FD-6663241250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92255" y="4853600"/>
          <a:ext cx="1369258" cy="177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Acrobat Document" r:id="rId10" imgW="3886096" imgH="5029200" progId="AcroExch.Document.DC">
                  <p:embed/>
                </p:oleObj>
              </mc:Choice>
              <mc:Fallback>
                <p:oleObj name="Acrobat Document" r:id="rId10" imgW="3886096" imgH="5029200" progId="AcroExch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2981EE-5239-41DF-B0FD-66632412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92255" y="4853600"/>
                        <a:ext cx="1369258" cy="177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718631" y="2581438"/>
            <a:ext cx="8374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Experimental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procedures should be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outlined 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in </a:t>
            </a:r>
            <a:endParaRPr lang="en-US" sz="2400" b="1" dirty="0" smtClean="0">
              <a:solidFill>
                <a:srgbClr val="FF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chronological order.  Be clear.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93901" y="2996937"/>
            <a:ext cx="1791855" cy="1110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1023</Words>
  <Application>Microsoft Office PowerPoint</Application>
  <PresentationFormat>Widescreen</PresentationFormat>
  <Paragraphs>646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Verdana</vt:lpstr>
      <vt:lpstr>Office Theme</vt:lpstr>
      <vt:lpstr>1_Office Theme</vt:lpstr>
      <vt:lpstr>3_Office Theme</vt:lpstr>
      <vt:lpstr>2_Office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Johns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Anzelmo</dc:creator>
  <cp:lastModifiedBy>Joseph Anzelmo</cp:lastModifiedBy>
  <cp:revision>7</cp:revision>
  <dcterms:created xsi:type="dcterms:W3CDTF">2020-12-08T00:53:58Z</dcterms:created>
  <dcterms:modified xsi:type="dcterms:W3CDTF">2020-12-08T02:18:34Z</dcterms:modified>
</cp:coreProperties>
</file>