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</p:sldMasterIdLst>
  <p:sldIdLst>
    <p:sldId id="257" r:id="rId5"/>
    <p:sldId id="283" r:id="rId6"/>
    <p:sldId id="282" r:id="rId7"/>
    <p:sldId id="279" r:id="rId8"/>
    <p:sldId id="256" r:id="rId9"/>
    <p:sldId id="269" r:id="rId10"/>
    <p:sldId id="272" r:id="rId11"/>
    <p:sldId id="271" r:id="rId12"/>
    <p:sldId id="274" r:id="rId13"/>
    <p:sldId id="275" r:id="rId14"/>
    <p:sldId id="273" r:id="rId15"/>
    <p:sldId id="270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Anzelmo" userId="a793cbc6-3cc0-4c5f-9655-cf7937e94f27" providerId="ADAL" clId="{E8A333F6-C26C-402E-954C-37BE4B6F340D}"/>
    <pc:docChg chg="delSld delMainMaster">
      <pc:chgData name="Joseph Anzelmo" userId="a793cbc6-3cc0-4c5f-9655-cf7937e94f27" providerId="ADAL" clId="{E8A333F6-C26C-402E-954C-37BE4B6F340D}" dt="2021-10-04T18:45:05.727" v="0" actId="2696"/>
      <pc:docMkLst>
        <pc:docMk/>
      </pc:docMkLst>
      <pc:sldChg chg="del">
        <pc:chgData name="Joseph Anzelmo" userId="a793cbc6-3cc0-4c5f-9655-cf7937e94f27" providerId="ADAL" clId="{E8A333F6-C26C-402E-954C-37BE4B6F340D}" dt="2021-10-04T18:45:05.727" v="0" actId="2696"/>
        <pc:sldMkLst>
          <pc:docMk/>
          <pc:sldMk cId="1242695199" sldId="284"/>
        </pc:sldMkLst>
      </pc:sldChg>
      <pc:sldChg chg="del">
        <pc:chgData name="Joseph Anzelmo" userId="a793cbc6-3cc0-4c5f-9655-cf7937e94f27" providerId="ADAL" clId="{E8A333F6-C26C-402E-954C-37BE4B6F340D}" dt="2021-10-04T18:45:05.727" v="0" actId="2696"/>
        <pc:sldMkLst>
          <pc:docMk/>
          <pc:sldMk cId="3909409075" sldId="285"/>
        </pc:sldMkLst>
      </pc:sldChg>
      <pc:sldChg chg="del">
        <pc:chgData name="Joseph Anzelmo" userId="a793cbc6-3cc0-4c5f-9655-cf7937e94f27" providerId="ADAL" clId="{E8A333F6-C26C-402E-954C-37BE4B6F340D}" dt="2021-10-04T18:45:05.727" v="0" actId="2696"/>
        <pc:sldMkLst>
          <pc:docMk/>
          <pc:sldMk cId="15678728" sldId="286"/>
        </pc:sldMkLst>
      </pc:sldChg>
      <pc:sldMasterChg chg="del delSldLayout">
        <pc:chgData name="Joseph Anzelmo" userId="a793cbc6-3cc0-4c5f-9655-cf7937e94f27" providerId="ADAL" clId="{E8A333F6-C26C-402E-954C-37BE4B6F340D}" dt="2021-10-04T18:45:05.727" v="0" actId="2696"/>
        <pc:sldMasterMkLst>
          <pc:docMk/>
          <pc:sldMasterMk cId="871776677" sldId="2147483708"/>
        </pc:sldMasterMkLst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2872667666" sldId="2147483709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2589237715" sldId="2147483710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22089693" sldId="2147483711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4147200720" sldId="2147483712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484556203" sldId="2147483713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2832932344" sldId="2147483714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1550440906" sldId="2147483715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3535453794" sldId="2147483716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1055540285" sldId="2147483717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4201055305" sldId="2147483718"/>
          </pc:sldLayoutMkLst>
        </pc:sldLayoutChg>
        <pc:sldLayoutChg chg="del">
          <pc:chgData name="Joseph Anzelmo" userId="a793cbc6-3cc0-4c5f-9655-cf7937e94f27" providerId="ADAL" clId="{E8A333F6-C26C-402E-954C-37BE4B6F340D}" dt="2021-10-04T18:45:05.727" v="0" actId="2696"/>
          <pc:sldLayoutMkLst>
            <pc:docMk/>
            <pc:sldMasterMk cId="871776677" sldId="2147483708"/>
            <pc:sldLayoutMk cId="1059502035" sldId="214748371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6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6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34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D28A-3004-48C3-8633-33DAFFB349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CF52B-C26C-4C3C-897C-63EA779A6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76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58D1-D72F-4F3E-ADF2-D3E06659BB0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CA661-77DA-4F33-B9E9-CF2459DBF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493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0968-BA4E-46F8-806E-42B4035505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988D6-EF66-4EAE-AD11-60437C643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70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17F0-B8F8-45AC-8FE1-B4407DF308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E2358-D24A-45AF-B2F4-C04BE4CD2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81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5E13-620B-4649-84D9-491ED6357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3A0A0-2CEE-431D-81AF-6E58F874A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310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1F2E7-8768-433F-B7BF-1B1E970B1F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29F5E-B343-46A3-B4D0-2C51AFD53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711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3541-13E4-4664-BC58-529FA0E798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A964A-D282-4D9A-AF23-23BC2FCD0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510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4ACB-492A-44BF-9C0C-B0486D939D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7BFD9-8376-4BF1-A5C4-95D64786F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66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40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4F3F-2016-403E-BCDD-25771D257D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7E3EB-DCB8-4464-BF1E-1BDBE194C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44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39630-41E0-472D-9D33-5D9AD113C5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33C26-9C69-4EF4-9359-CD3BE59EB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964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F2D0E-01EC-479F-9600-9589460AC6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E5D6B-416E-421D-91FC-B4DBAD871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3817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E7B10-FA95-4CAB-9F55-027744984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719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ACD38-AB5F-4427-84B5-5C81CDC659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29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3EB5F-B428-4DBA-BD27-A2329A1A72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853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F7D8A5-6163-4325-898A-14E5BA45B3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94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D8EC7-C5CA-401C-A98C-A4433F1CAF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554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689A7-84DB-4B49-A48F-406C3C658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38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21F5-CDC6-4C4E-8400-F567E04CA9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6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37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2A379-12F6-4AFE-AFDC-69F2B283E4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0375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5D29D-B306-4BA8-84ED-BDFC5275DD3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404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38BBD-6F96-45B8-8334-B9BE88CDDD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87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A3E68-CF0F-44F6-9392-29490BF75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77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3373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197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404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780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87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397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216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4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414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708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7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7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5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5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2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E884-D4C8-4043-B266-6CB99B8B268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4C0F-5B91-43EC-ADFA-57ABE9EAB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7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4A0128-B8EC-46E7-A8EC-5507E0C2539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D530B3-1B1F-4DE8-BB1C-E16774EE3FD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30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FB2356-51AD-46CE-B934-36255C938A8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4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E884-D4C8-4043-B266-6CB99B8B26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04C0F-5B91-43EC-ADFA-57ABE9EAB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59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" y="0"/>
            <a:ext cx="2871788" cy="1100137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Identify Question</a:t>
            </a:r>
          </a:p>
        </p:txBody>
      </p:sp>
      <p:sp>
        <p:nvSpPr>
          <p:cNvPr id="7" name="Oval 6"/>
          <p:cNvSpPr/>
          <p:nvPr/>
        </p:nvSpPr>
        <p:spPr>
          <a:xfrm>
            <a:off x="1435895" y="1120637"/>
            <a:ext cx="2871788" cy="1100137"/>
          </a:xfrm>
          <a:prstGeom prst="ellipse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Do Background Research</a:t>
            </a:r>
          </a:p>
        </p:txBody>
      </p:sp>
      <p:sp>
        <p:nvSpPr>
          <p:cNvPr id="8" name="Oval 7"/>
          <p:cNvSpPr/>
          <p:nvPr/>
        </p:nvSpPr>
        <p:spPr>
          <a:xfrm>
            <a:off x="3077168" y="2127826"/>
            <a:ext cx="2871788" cy="1100137"/>
          </a:xfrm>
          <a:prstGeom prst="ellipse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Construct Hypothesis</a:t>
            </a:r>
          </a:p>
        </p:txBody>
      </p:sp>
      <p:sp>
        <p:nvSpPr>
          <p:cNvPr id="9" name="Oval 8"/>
          <p:cNvSpPr/>
          <p:nvPr/>
        </p:nvSpPr>
        <p:spPr>
          <a:xfrm>
            <a:off x="4930282" y="3135015"/>
            <a:ext cx="2871788" cy="1100137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Test with an Experiment</a:t>
            </a:r>
          </a:p>
        </p:txBody>
      </p:sp>
      <p:sp>
        <p:nvSpPr>
          <p:cNvPr id="10" name="Oval 9"/>
          <p:cNvSpPr/>
          <p:nvPr/>
        </p:nvSpPr>
        <p:spPr>
          <a:xfrm>
            <a:off x="6808156" y="4142204"/>
            <a:ext cx="2871788" cy="1100137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Accept or Reject Hypothesis</a:t>
            </a:r>
          </a:p>
        </p:txBody>
      </p:sp>
      <p:sp>
        <p:nvSpPr>
          <p:cNvPr id="11" name="Oval 10"/>
          <p:cNvSpPr/>
          <p:nvPr/>
        </p:nvSpPr>
        <p:spPr>
          <a:xfrm>
            <a:off x="8686030" y="5143873"/>
            <a:ext cx="2871788" cy="1100137"/>
          </a:xfrm>
          <a:prstGeom prst="ellipse">
            <a:avLst/>
          </a:prstGeom>
          <a:solidFill>
            <a:srgbClr val="CAA2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Report Results</a:t>
            </a:r>
          </a:p>
        </p:txBody>
      </p:sp>
      <p:sp>
        <p:nvSpPr>
          <p:cNvPr id="14" name="Bent-Up Arrow 13"/>
          <p:cNvSpPr/>
          <p:nvPr/>
        </p:nvSpPr>
        <p:spPr>
          <a:xfrm rot="5400000">
            <a:off x="910672" y="1163084"/>
            <a:ext cx="548828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5" name="Bent-Up Arrow 14"/>
          <p:cNvSpPr/>
          <p:nvPr/>
        </p:nvSpPr>
        <p:spPr>
          <a:xfrm rot="5400000">
            <a:off x="2512603" y="2283721"/>
            <a:ext cx="627512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6" name="Bent-Up Arrow 15"/>
          <p:cNvSpPr/>
          <p:nvPr/>
        </p:nvSpPr>
        <p:spPr>
          <a:xfrm rot="5400000">
            <a:off x="4361383" y="3295244"/>
            <a:ext cx="636180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rot="5400000">
            <a:off x="6279592" y="4262098"/>
            <a:ext cx="555509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18" name="Bent-Up Arrow 17"/>
          <p:cNvSpPr/>
          <p:nvPr/>
        </p:nvSpPr>
        <p:spPr>
          <a:xfrm rot="5400000">
            <a:off x="8176229" y="5250524"/>
            <a:ext cx="517984" cy="501618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6069" y="0"/>
            <a:ext cx="7158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prstClr val="black"/>
                </a:solidFill>
              </a:rPr>
              <a:t>The Scientific Method</a:t>
            </a:r>
          </a:p>
        </p:txBody>
      </p:sp>
      <p:sp>
        <p:nvSpPr>
          <p:cNvPr id="2" name="Rectangle 1"/>
          <p:cNvSpPr/>
          <p:nvPr/>
        </p:nvSpPr>
        <p:spPr>
          <a:xfrm>
            <a:off x="2852851" y="1708755"/>
            <a:ext cx="5022985" cy="27420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8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783" y="532962"/>
            <a:ext cx="288143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What needs to be submitted for project approval?</a:t>
            </a:r>
          </a:p>
          <a:p>
            <a:endParaRPr lang="en-US" sz="2800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Detailed Research Plan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002060"/>
                </a:solidFill>
              </a:rPr>
              <a:t>Bibliography with 5 sources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008000"/>
                </a:solidFill>
              </a:rPr>
              <a:t>Forms 1, 1A, and 1B</a:t>
            </a:r>
          </a:p>
          <a:p>
            <a:endParaRPr lang="en-US" sz="2800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US" sz="2800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US" sz="2800" b="1" dirty="0">
              <a:solidFill>
                <a:prstClr val="black"/>
              </a:solidFill>
            </a:endParaRPr>
          </a:p>
          <a:p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" y="305444"/>
            <a:ext cx="3246120" cy="169099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8653" y="0"/>
            <a:ext cx="5867400" cy="6858000"/>
          </a:xfrm>
        </p:spPr>
      </p:pic>
    </p:spTree>
    <p:extLst>
      <p:ext uri="{BB962C8B-B14F-4D97-AF65-F5344CB8AC3E}">
        <p14:creationId xmlns:p14="http://schemas.microsoft.com/office/powerpoint/2010/main" val="331650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727" y="383990"/>
            <a:ext cx="3277673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needs to be submitted for project approval?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Detailed Research Plan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002060"/>
                </a:solidFill>
              </a:rPr>
              <a:t>Bibliography with 5 sources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008000"/>
                </a:solidFill>
              </a:rPr>
              <a:t>Forms 1, 1A, and 1B</a:t>
            </a:r>
          </a:p>
          <a:p>
            <a:pPr marL="342900" indent="-342900">
              <a:buAutoNum type="arabicPeriod"/>
            </a:pPr>
            <a:r>
              <a:rPr lang="en-US" sz="2800" b="1" u="sng" dirty="0">
                <a:solidFill>
                  <a:srgbClr val="7030A0"/>
                </a:solidFill>
              </a:rPr>
              <a:t>ADDITIONAL</a:t>
            </a:r>
            <a:r>
              <a:rPr lang="en-US" sz="2800" b="1" dirty="0">
                <a:solidFill>
                  <a:srgbClr val="7030A0"/>
                </a:solidFill>
              </a:rPr>
              <a:t> forms for projects requiring SRC/IRB approval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133512"/>
              </p:ext>
            </p:extLst>
          </p:nvPr>
        </p:nvGraphicFramePr>
        <p:xfrm>
          <a:off x="6150928" y="0"/>
          <a:ext cx="5218112" cy="6753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829233" imgH="7543564" progId="Acrobat.Document.11">
                  <p:embed/>
                </p:oleObj>
              </mc:Choice>
              <mc:Fallback>
                <p:oleObj name="Acrobat Document" r:id="rId2" imgW="5829233" imgH="7543564" progId="Acrobat.Document.11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50928" y="0"/>
                        <a:ext cx="5218112" cy="6753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72440" y="305444"/>
            <a:ext cx="3246120" cy="169099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71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680" y="486400"/>
            <a:ext cx="114147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How Will the Approval Process Proceed?</a:t>
            </a:r>
          </a:p>
          <a:p>
            <a:pPr lvl="0"/>
            <a:endParaRPr lang="en-US" sz="2400" b="1" dirty="0">
              <a:solidFill>
                <a:prstClr val="black"/>
              </a:solidFill>
            </a:endParaRPr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Step 1: Submit copies of research plan and forms to Mr. Anzelmo for initial review.</a:t>
            </a:r>
          </a:p>
          <a:p>
            <a:pPr lvl="0"/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008000"/>
                </a:solidFill>
              </a:rPr>
              <a:t>Step 2: Wait for paperwork to be returned to you with comments from Mr. Anzelmo.</a:t>
            </a:r>
          </a:p>
          <a:p>
            <a:endParaRPr lang="en-US" sz="2400" b="1" dirty="0">
              <a:solidFill>
                <a:srgbClr val="008000"/>
              </a:solidFill>
            </a:endParaRPr>
          </a:p>
          <a:p>
            <a:r>
              <a:rPr lang="en-US" sz="2400" b="1" dirty="0"/>
              <a:t>Step 3: Make corrections and revisions to research plan and paperwork.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rgbClr val="002060"/>
                </a:solidFill>
              </a:rPr>
              <a:t>Step 4: Re-submit corrected paperwork to Mr. Anzelmo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Step 5: Repeat steps 1-4 until project is approved.</a:t>
            </a:r>
          </a:p>
          <a:p>
            <a:endParaRPr lang="en-US" sz="2400" b="1" dirty="0">
              <a:solidFill>
                <a:srgbClr val="008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YOU CANNOT BEGIN EXPERIMENTATION UNTIL PROJECT IS APPROVED.</a:t>
            </a:r>
          </a:p>
        </p:txBody>
      </p:sp>
    </p:spTree>
    <p:extLst>
      <p:ext uri="{BB962C8B-B14F-4D97-AF65-F5344CB8AC3E}">
        <p14:creationId xmlns:p14="http://schemas.microsoft.com/office/powerpoint/2010/main" val="265562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" y="243840"/>
            <a:ext cx="58978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For projects with </a:t>
            </a:r>
            <a:r>
              <a:rPr lang="en-US" sz="2800" b="1" dirty="0">
                <a:solidFill>
                  <a:srgbClr val="FF0000"/>
                </a:solidFill>
              </a:rPr>
              <a:t>Human Subjects</a:t>
            </a:r>
            <a:r>
              <a:rPr lang="en-US" sz="2800" b="1" dirty="0"/>
              <a:t>:</a:t>
            </a:r>
          </a:p>
          <a:p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8000"/>
                </a:solidFill>
              </a:rPr>
              <a:t>For project approval, you will need to submit </a:t>
            </a:r>
            <a:r>
              <a:rPr lang="en-US" sz="2800" b="1" u="sng" dirty="0">
                <a:solidFill>
                  <a:srgbClr val="008000"/>
                </a:solidFill>
              </a:rPr>
              <a:t>ONE</a:t>
            </a:r>
            <a:r>
              <a:rPr lang="en-US" sz="2800" b="1" dirty="0">
                <a:solidFill>
                  <a:srgbClr val="008000"/>
                </a:solidFill>
              </a:rPr>
              <a:t> copy of </a:t>
            </a:r>
            <a:r>
              <a:rPr lang="en-US" sz="2800" b="1" u="sng" dirty="0">
                <a:solidFill>
                  <a:srgbClr val="008000"/>
                </a:solidFill>
              </a:rPr>
              <a:t>YOUR</a:t>
            </a:r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b="1" u="sng" dirty="0"/>
              <a:t>Human Informed Consent Form</a:t>
            </a:r>
            <a:r>
              <a:rPr lang="en-US" sz="2800" b="1" u="sng" dirty="0">
                <a:solidFill>
                  <a:srgbClr val="008000"/>
                </a:solidFill>
              </a:rPr>
              <a:t> </a:t>
            </a:r>
            <a:r>
              <a:rPr lang="en-US" sz="2800" b="1" dirty="0">
                <a:solidFill>
                  <a:srgbClr val="008000"/>
                </a:solidFill>
              </a:rPr>
              <a:t>for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Can be found under </a:t>
            </a:r>
            <a:r>
              <a:rPr lang="en-US" sz="2800" b="1" u="sng" dirty="0">
                <a:solidFill>
                  <a:srgbClr val="002060"/>
                </a:solidFill>
              </a:rPr>
              <a:t>All Science Fair Forms</a:t>
            </a:r>
            <a:r>
              <a:rPr lang="en-US" sz="2800" b="1" dirty="0">
                <a:solidFill>
                  <a:srgbClr val="002060"/>
                </a:solidFill>
              </a:rPr>
              <a:t> on </a:t>
            </a:r>
            <a:r>
              <a:rPr lang="en-US" sz="2800" b="1">
                <a:solidFill>
                  <a:srgbClr val="002060"/>
                </a:solidFill>
              </a:rPr>
              <a:t>Landrum Science fair </a:t>
            </a:r>
            <a:r>
              <a:rPr lang="en-US" sz="2800" b="1" dirty="0">
                <a:solidFill>
                  <a:srgbClr val="002060"/>
                </a:solidFill>
              </a:rPr>
              <a:t>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AFTER approval, you will need a copy of this form for </a:t>
            </a:r>
            <a:r>
              <a:rPr lang="en-US" sz="2800" b="1" dirty="0"/>
              <a:t>EVERY</a:t>
            </a:r>
            <a:r>
              <a:rPr lang="en-US" sz="2800" b="1" dirty="0">
                <a:solidFill>
                  <a:srgbClr val="FF0000"/>
                </a:solidFill>
              </a:rPr>
              <a:t> participant you test.  They can be </a:t>
            </a:r>
            <a:r>
              <a:rPr lang="en-US" sz="2800" b="1" dirty="0"/>
              <a:t>PAPER</a:t>
            </a:r>
            <a:r>
              <a:rPr lang="en-US" sz="2800" b="1" dirty="0">
                <a:solidFill>
                  <a:srgbClr val="FF0000"/>
                </a:solidFill>
              </a:rPr>
              <a:t> copies, signed in ink, and kept in your binder.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615931"/>
              </p:ext>
            </p:extLst>
          </p:nvPr>
        </p:nvGraphicFramePr>
        <p:xfrm>
          <a:off x="6622453" y="0"/>
          <a:ext cx="5569548" cy="7208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5829233" imgH="7543564" progId="Acrobat.Document.11">
                  <p:embed/>
                </p:oleObj>
              </mc:Choice>
              <mc:Fallback>
                <p:oleObj name="Acrobat Document" r:id="rId2" imgW="5829233" imgH="7543564" progId="Acrobat.Document.11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22453" y="0"/>
                        <a:ext cx="5569548" cy="7208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78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8613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How much longer do I need to attend the Tuesday meetings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prstClr val="black"/>
                </a:solidFill>
              </a:rPr>
              <a:t>	Until your paperwork is submitted, corrected, re-submitted </a:t>
            </a:r>
          </a:p>
          <a:p>
            <a:r>
              <a:rPr lang="en-US" sz="3200" b="1" dirty="0">
                <a:solidFill>
                  <a:prstClr val="black"/>
                </a:solidFill>
              </a:rPr>
              <a:t>	and approved.</a:t>
            </a:r>
          </a:p>
          <a:p>
            <a:endParaRPr lang="en-US" sz="3200" b="1" dirty="0">
              <a:solidFill>
                <a:prstClr val="black"/>
              </a:solidFill>
            </a:endParaRPr>
          </a:p>
          <a:p>
            <a:pPr lvl="0"/>
            <a:r>
              <a:rPr lang="en-US" sz="3200" b="1" dirty="0">
                <a:solidFill>
                  <a:prstClr val="black"/>
                </a:solidFill>
              </a:rPr>
              <a:t>	</a:t>
            </a:r>
            <a:r>
              <a:rPr lang="en-US" sz="3200" b="1" dirty="0">
                <a:solidFill>
                  <a:srgbClr val="008000"/>
                </a:solidFill>
              </a:rPr>
              <a:t>Once approved check Schoology messages frequently for 	important </a:t>
            </a:r>
            <a:r>
              <a:rPr lang="en-US" sz="3200" b="1" dirty="0">
                <a:solidFill>
                  <a:srgbClr val="FF0000"/>
                </a:solidFill>
              </a:rPr>
              <a:t>due dates </a:t>
            </a:r>
            <a:r>
              <a:rPr lang="en-US" sz="3200" b="1" dirty="0">
                <a:solidFill>
                  <a:srgbClr val="008000"/>
                </a:solidFill>
              </a:rPr>
              <a:t>and </a:t>
            </a:r>
            <a:r>
              <a:rPr lang="en-US" sz="3200" b="1" dirty="0">
                <a:solidFill>
                  <a:srgbClr val="FF0000"/>
                </a:solidFill>
              </a:rPr>
              <a:t>instructions.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lvl="0"/>
            <a:endParaRPr lang="en-US" sz="2800" b="1" dirty="0">
              <a:solidFill>
                <a:srgbClr val="0070C0"/>
              </a:solidFill>
            </a:endParaRPr>
          </a:p>
          <a:p>
            <a:pPr lvl="0"/>
            <a:r>
              <a:rPr lang="en-US" sz="2800" b="1" dirty="0">
                <a:solidFill>
                  <a:srgbClr val="0070C0"/>
                </a:solidFill>
              </a:rPr>
              <a:t>	Also check Sci. Fair website http://www.lms.stjohns.k12.fl.us/sciencefair/</a:t>
            </a:r>
          </a:p>
          <a:p>
            <a:endParaRPr lang="en-US" sz="3200" b="1" dirty="0">
              <a:solidFill>
                <a:srgbClr val="FF0000"/>
              </a:solidFill>
            </a:endParaRPr>
          </a:p>
          <a:p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</a:p>
          <a:p>
            <a:endParaRPr lang="en-US" sz="3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6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6206" y="457200"/>
            <a:ext cx="1051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So far, you should have: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Submitted a Student Information form.</a:t>
            </a:r>
          </a:p>
          <a:p>
            <a:pPr marL="342900" indent="-342900">
              <a:buAutoNum type="arabicPeriod"/>
            </a:pPr>
            <a:r>
              <a:rPr lang="en-US" sz="2800" b="1" dirty="0"/>
              <a:t>Selected a Topic.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002060"/>
                </a:solidFill>
              </a:rPr>
              <a:t>Started a Project Journal.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008000"/>
                </a:solidFill>
              </a:rPr>
              <a:t>Conducted Background Research and created a Bibliography with 5 sources.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Visited the Rules Wizard and determined the forms you need.</a:t>
            </a:r>
          </a:p>
          <a:p>
            <a:pPr marL="342900" indent="-342900">
              <a:buAutoNum type="arabicPeriod"/>
            </a:pPr>
            <a:r>
              <a:rPr lang="en-US" sz="2800" b="1" dirty="0"/>
              <a:t>Created a detailed Research Plan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Completed all Forms with the help of your parent.</a:t>
            </a:r>
          </a:p>
        </p:txBody>
      </p:sp>
    </p:spTree>
    <p:extLst>
      <p:ext uri="{BB962C8B-B14F-4D97-AF65-F5344CB8AC3E}">
        <p14:creationId xmlns:p14="http://schemas.microsoft.com/office/powerpoint/2010/main" val="243503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6532" y="334033"/>
            <a:ext cx="112908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Projects to be reviewed by Landrum’s </a:t>
            </a:r>
            <a:r>
              <a:rPr lang="en-US" sz="3200" b="1" dirty="0">
                <a:solidFill>
                  <a:srgbClr val="FF0000"/>
                </a:solidFill>
              </a:rPr>
              <a:t>Scientific Review Committee (SRC)</a:t>
            </a:r>
            <a:r>
              <a:rPr lang="en-US" sz="3200" b="1" dirty="0"/>
              <a:t> and/or </a:t>
            </a:r>
            <a:r>
              <a:rPr lang="en-US" sz="3200" b="1" dirty="0">
                <a:solidFill>
                  <a:srgbClr val="002060"/>
                </a:solidFill>
              </a:rPr>
              <a:t>Institutional Review Board (IRB) </a:t>
            </a:r>
            <a:r>
              <a:rPr lang="en-US" sz="3200" b="1" dirty="0"/>
              <a:t>:</a:t>
            </a:r>
          </a:p>
          <a:p>
            <a:endParaRPr lang="en-US" sz="3200" b="1" dirty="0"/>
          </a:p>
          <a:p>
            <a:r>
              <a:rPr lang="en-US" sz="3200" b="1" dirty="0">
                <a:solidFill>
                  <a:srgbClr val="008000"/>
                </a:solidFill>
              </a:rPr>
              <a:t>Human Subjects</a:t>
            </a:r>
          </a:p>
          <a:p>
            <a:r>
              <a:rPr lang="en-US" sz="3200" b="1" dirty="0">
                <a:solidFill>
                  <a:srgbClr val="660066"/>
                </a:solidFill>
              </a:rPr>
              <a:t>Vertebrate Animals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Microorganisms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Hazardous Activities (Chemical Reactions, Electricity, Fire)</a:t>
            </a:r>
          </a:p>
          <a:p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sz="3200" b="1" dirty="0"/>
              <a:t>All other projects do not require special approval and can begin once paperwork is reviewed and corrected.</a:t>
            </a:r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2313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527" y="305444"/>
            <a:ext cx="32776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needs to be submitted for project approval?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Detailed Research Plan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47523"/>
              </p:ext>
            </p:extLst>
          </p:nvPr>
        </p:nvGraphicFramePr>
        <p:xfrm>
          <a:off x="4340518" y="305444"/>
          <a:ext cx="4751707" cy="655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56042" imgH="8213976" progId="Word.Document.12">
                  <p:embed/>
                </p:oleObj>
              </mc:Choice>
              <mc:Fallback>
                <p:oleObj name="Document" r:id="rId2" imgW="5956042" imgH="8213976" progId="Word.Documen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40518" y="305444"/>
                        <a:ext cx="4751707" cy="6552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72440" y="305444"/>
            <a:ext cx="3246120" cy="169099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3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10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72209" y="556591"/>
            <a:ext cx="2604052" cy="1649896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4122" y="2206486"/>
            <a:ext cx="2173356" cy="4727713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96271" y="1390878"/>
            <a:ext cx="20219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Please be sure that you follow the </a:t>
            </a:r>
            <a:r>
              <a:rPr lang="en-US" sz="2000" b="1" u="sng" dirty="0">
                <a:solidFill>
                  <a:srgbClr val="FF0000"/>
                </a:solidFill>
              </a:rPr>
              <a:t>Detailed Research Plan Instructions</a:t>
            </a:r>
            <a:r>
              <a:rPr lang="en-US" sz="2000" b="1" dirty="0">
                <a:solidFill>
                  <a:srgbClr val="FF0000"/>
                </a:solidFill>
              </a:rPr>
              <a:t>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389243" y="1381539"/>
            <a:ext cx="5226723" cy="65332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615966" y="1381538"/>
            <a:ext cx="1975834" cy="1649896"/>
          </a:xfrm>
          <a:prstGeom prst="rect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2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647" y="534044"/>
            <a:ext cx="32776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needs to be submitted for project approval?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Detailed Research Plan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002060"/>
                </a:solidFill>
              </a:rPr>
              <a:t>Bibliography with 5 sources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328160" y="117693"/>
            <a:ext cx="7269480" cy="563231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"Battery."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Encyclopedia Britannica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1990.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"Best Batteries."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Consumer Reports Magazine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32 Dec. 1994: 71-72.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Booth, Steven A. "High-Drain Alkaline AA-Batteries."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Popular Electronics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62 Jan. 1999: 58.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Brain, Marshall. "How Batteries Work." </a:t>
            </a:r>
            <a:r>
              <a:rPr kumimoji="0" lang="en-US" sz="18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howstuffworks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1 Aug. 2006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      &lt;http://home.howstuffworks.com /battery.htm&gt;.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"Cells and Batteries."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DK Science Encyclopedia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1993.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Dell, R. M., and D. A. J. Rand.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Understanding Batteries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Cambridge, UK: The Royal Society of Chemistry, 2001.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"Learning Center."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Energizer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Eveready Battery Company, Inc. 1 Aug. 2006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      &lt;http://www.energizer.com /learning/default.asp&gt;.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"Learning Centre."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Duracell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The Gillette Company. 31 July 2006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      &lt;http://www.duracell.com /au/main/pages/learning-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-what-is-a           	battery.asp&gt;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" y="305444"/>
            <a:ext cx="3246120" cy="169099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9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783" y="488324"/>
            <a:ext cx="288143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needs to be submitted for project approval?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Detailed Research Plan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002060"/>
                </a:solidFill>
              </a:rPr>
              <a:t>Bibliography with 5 sources</a:t>
            </a: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008000"/>
                </a:solidFill>
              </a:rPr>
              <a:t>Forms 1, 1A, and 1B</a:t>
            </a:r>
          </a:p>
          <a:p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472440" y="305444"/>
            <a:ext cx="3246120" cy="169099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8436" y="99772"/>
            <a:ext cx="5353877" cy="6513305"/>
          </a:xfrm>
        </p:spPr>
      </p:pic>
    </p:spTree>
    <p:extLst>
      <p:ext uri="{BB962C8B-B14F-4D97-AF65-F5344CB8AC3E}">
        <p14:creationId xmlns:p14="http://schemas.microsoft.com/office/powerpoint/2010/main" val="1595797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127" y="366623"/>
            <a:ext cx="288143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What needs to be submitted for project approval?</a:t>
            </a:r>
          </a:p>
          <a:p>
            <a:endParaRPr lang="en-US" sz="2800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Detailed Research Plan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002060"/>
                </a:solidFill>
              </a:rPr>
              <a:t>Bibliography with 5 sources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solidFill>
                  <a:srgbClr val="008000"/>
                </a:solidFill>
              </a:rPr>
              <a:t>Forms 1, 1A, and 1B</a:t>
            </a:r>
          </a:p>
          <a:p>
            <a:endParaRPr lang="en-US" sz="2800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US" sz="2800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en-US" sz="2800" b="1" dirty="0">
              <a:solidFill>
                <a:prstClr val="black"/>
              </a:solidFill>
            </a:endParaRPr>
          </a:p>
          <a:p>
            <a:endParaRPr lang="en-US" sz="2800" b="1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3520" y="0"/>
            <a:ext cx="5562600" cy="6858000"/>
          </a:xfrm>
        </p:spPr>
      </p:pic>
      <p:sp>
        <p:nvSpPr>
          <p:cNvPr id="6" name="Rectangle 5"/>
          <p:cNvSpPr/>
          <p:nvPr/>
        </p:nvSpPr>
        <p:spPr>
          <a:xfrm>
            <a:off x="472440" y="305444"/>
            <a:ext cx="3246120" cy="169099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5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26092</TotalTime>
  <Words>697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2_Office Theme</vt:lpstr>
      <vt:lpstr>1_Office Theme</vt:lpstr>
      <vt:lpstr>3_Office Theme</vt:lpstr>
      <vt:lpstr>Document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Anzelmo</dc:creator>
  <cp:lastModifiedBy>Joseph Anzelmo</cp:lastModifiedBy>
  <cp:revision>75</cp:revision>
  <dcterms:created xsi:type="dcterms:W3CDTF">2014-09-21T01:31:52Z</dcterms:created>
  <dcterms:modified xsi:type="dcterms:W3CDTF">2021-10-04T18:45:14Z</dcterms:modified>
</cp:coreProperties>
</file>