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4" r:id="rId6"/>
    <p:sldId id="265" r:id="rId7"/>
    <p:sldId id="269" r:id="rId8"/>
    <p:sldId id="270" r:id="rId9"/>
    <p:sldId id="299" r:id="rId10"/>
    <p:sldId id="266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E7B10-FA95-4CAB-9F55-027744984E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4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38BBD-6F96-45B8-8334-B9BE88CDDD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A3E68-CF0F-44F6-9392-29490BF75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2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637FA-BBF3-4851-AEB0-C4AD121540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7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E51F-7640-4872-AD32-547FE66CA3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2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FEE6E-6B2A-4B4E-9BFB-40394158A7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0D2C-14F2-4EC8-AE4F-40ED5BAA0E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64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51CE1-8144-480B-A244-38181C4736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52F2F-E1CA-4AFC-A0AA-D12CFB70FF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FC1BF-98BF-4643-B5C1-9EC7B193D8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6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E6140-A99F-4A69-B396-31B220018D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4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CD38-AB5F-4427-84B5-5C81CDC65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9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29BE3-6AF0-4706-A4DD-99221D1006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0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02140-7646-43CC-8C4E-CECF771D52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7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130D7-12D9-4589-9BC1-F847132001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3EB5F-B428-4DBA-BD27-A2329A1A7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0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7D8A5-6163-4325-898A-14E5BA45B3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2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D8EC7-C5CA-401C-A98C-A4433F1CAF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689A7-84DB-4B49-A48F-406C3C658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9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A21F5-CDC6-4C4E-8400-F567E04CA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A379-12F6-4AFE-AFDC-69F2B283E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0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5D29D-B306-4BA8-84ED-BDFC5275DD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3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B2356-51AD-46CE-B934-36255C938A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27D8B1-7F81-47D3-9726-B38749E4999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ms.stjohns.k12.fl.us/sciencefai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62" y="0"/>
            <a:ext cx="9144000" cy="6858000"/>
          </a:xfrm>
          <a:prstGeom prst="rect">
            <a:avLst/>
          </a:prstGeom>
        </p:spPr>
      </p:pic>
      <p:sp>
        <p:nvSpPr>
          <p:cNvPr id="3077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828800" y="1828801"/>
            <a:ext cx="2819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63000"/>
                        <a:sat val="105000"/>
                      </a:srgbClr>
                    </a:gs>
                    <a:gs pos="90000">
                      <a:srgbClr val="5B9BD5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Bold ITC" pitchFamily="34" charset="0"/>
                <a:cs typeface="Times New Roman"/>
              </a:rPr>
              <a:t>         </a:t>
            </a:r>
            <a:endParaRPr lang="en-US" sz="3600" b="1" kern="1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ras Bold ITC" pitchFamily="34" charset="0"/>
              <a:cs typeface="Times New Roman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 rot="21107476">
            <a:off x="1638300" y="304800"/>
            <a:ext cx="5586748" cy="2399763"/>
          </a:xfrm>
          <a:prstGeom prst="rect">
            <a:avLst/>
          </a:prstGeom>
        </p:spPr>
        <p:txBody>
          <a:bodyPr lIns="45720" tIns="0" rIns="45720" bIns="0" numCol="1" anchor="b">
            <a:prstTxWarp prst="textDeflateBottom">
              <a:avLst/>
            </a:prstTxWarp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95250" h="25400" prst="softRound"/>
              <a:bevelB w="1905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cap="all" dirty="0">
                <a:ln w="6350">
                  <a:noFill/>
                </a:ln>
                <a:gradFill>
                  <a:gsLst>
                    <a:gs pos="0">
                      <a:srgbClr val="5B9BD5">
                        <a:tint val="73000"/>
                        <a:satMod val="145000"/>
                      </a:srgbClr>
                    </a:gs>
                    <a:gs pos="73000">
                      <a:srgbClr val="5B9BD5">
                        <a:tint val="73000"/>
                        <a:satMod val="145000"/>
                      </a:srgbClr>
                    </a:gs>
                    <a:gs pos="100000">
                      <a:srgbClr val="5B9BD5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glow rad="139700">
                    <a:srgbClr val="A5A5A5">
                      <a:satMod val="175000"/>
                      <a:alpha val="40000"/>
                    </a:srgb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Science Fair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b="1" cap="all" dirty="0">
                <a:ln w="6350">
                  <a:noFill/>
                </a:ln>
                <a:gradFill>
                  <a:gsLst>
                    <a:gs pos="0">
                      <a:srgbClr val="5B9BD5">
                        <a:tint val="73000"/>
                        <a:satMod val="145000"/>
                      </a:srgbClr>
                    </a:gs>
                    <a:gs pos="73000">
                      <a:srgbClr val="5B9BD5">
                        <a:tint val="73000"/>
                        <a:satMod val="145000"/>
                      </a:srgbClr>
                    </a:gs>
                    <a:gs pos="100000">
                      <a:srgbClr val="5B9BD5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glow rad="139700">
                    <a:srgbClr val="A5A5A5">
                      <a:satMod val="175000"/>
                      <a:alpha val="40000"/>
                    </a:srgb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2024-25</a:t>
            </a:r>
            <a:endParaRPr lang="en-US" sz="4800" b="1" cap="all" dirty="0">
              <a:ln w="6350">
                <a:noFill/>
              </a:ln>
              <a:gradFill>
                <a:gsLst>
                  <a:gs pos="0">
                    <a:srgbClr val="5B9BD5">
                      <a:tint val="73000"/>
                      <a:satMod val="145000"/>
                    </a:srgbClr>
                  </a:gs>
                  <a:gs pos="73000">
                    <a:srgbClr val="5B9BD5">
                      <a:tint val="73000"/>
                      <a:satMod val="145000"/>
                    </a:srgbClr>
                  </a:gs>
                  <a:gs pos="100000">
                    <a:srgbClr val="5B9BD5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glow rad="139700">
                  <a:srgbClr val="A5A5A5">
                    <a:satMod val="175000"/>
                    <a:alpha val="40000"/>
                  </a:srgb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9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2971800" cy="2590800"/>
          </a:xfrm>
        </p:spPr>
        <p:txBody>
          <a:bodyPr>
            <a:noAutofit/>
            <a:scene3d>
              <a:camera prst="isometricRightUp"/>
              <a:lightRig rig="soft" dir="t">
                <a:rot lat="0" lon="0" rev="16800000"/>
              </a:lightRig>
            </a:scene3d>
          </a:bodyPr>
          <a:lstStyle/>
          <a:p>
            <a:pPr>
              <a:defRPr/>
            </a:pPr>
            <a:r>
              <a:rPr lang="en-US" sz="7200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</a:rPr>
              <a:t>What Next?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304473" y="685800"/>
            <a:ext cx="8763000" cy="61722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885950" lvl="3" indent="-514350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</a:rPr>
              <a:t>Get a Project Journal and start making entries.</a:t>
            </a:r>
          </a:p>
          <a:p>
            <a:pPr marL="1885950" lvl="3" indent="-514350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en-US" sz="2600" b="1" dirty="0"/>
              <a:t>Fill out the STUDENT INFORMATION FORM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>
                <a:solidFill>
                  <a:srgbClr val="000066"/>
                </a:solidFill>
              </a:rPr>
              <a:t>3. Visit the Landrum Science Fair website and 	familiarize yourself with upcoming due dates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>
                <a:solidFill>
                  <a:srgbClr val="008000"/>
                </a:solidFill>
              </a:rPr>
              <a:t>4. Start looking for sources of background 	information for your project, which is our topic 	next 	week!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356360" y="1138707"/>
            <a:ext cx="101346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project should: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quantifiable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measureable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variables.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measurable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results (time, distance, capacity, temperature, frequency, changes in rates, scale rankings…...)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/>
              <a:t>Product tests should be avoided unless you test the </a:t>
            </a:r>
            <a:r>
              <a:rPr lang="en-US" sz="2600" b="1" u="sng" dirty="0">
                <a:solidFill>
                  <a:srgbClr val="FF0000"/>
                </a:solidFill>
              </a:rPr>
              <a:t>chemical</a:t>
            </a:r>
            <a:r>
              <a:rPr lang="en-US" sz="2600" b="1" dirty="0">
                <a:solidFill>
                  <a:srgbClr val="FF0000"/>
                </a:solidFill>
              </a:rPr>
              <a:t> or</a:t>
            </a:r>
            <a:r>
              <a:rPr lang="en-US" sz="2600" b="1" dirty="0"/>
              <a:t> </a:t>
            </a:r>
            <a:r>
              <a:rPr lang="en-US" sz="2600" b="1" u="sng" dirty="0">
                <a:solidFill>
                  <a:srgbClr val="FF0000"/>
                </a:solidFill>
              </a:rPr>
              <a:t>physical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/>
              <a:t>properties of specific ingredients.</a:t>
            </a:r>
          </a:p>
          <a:p>
            <a:pPr marL="585216" lvl="1" indent="0">
              <a:lnSpc>
                <a:spcPct val="80000"/>
              </a:lnSpc>
              <a:buNone/>
              <a:defRPr/>
            </a:pPr>
            <a:r>
              <a:rPr lang="en-US" sz="2400" b="1" dirty="0"/>
              <a:t>* Your project must address </a:t>
            </a:r>
            <a:r>
              <a:rPr lang="en-US" sz="2400" b="1" u="sng" dirty="0">
                <a:solidFill>
                  <a:srgbClr val="FF0000"/>
                </a:solidFill>
              </a:rPr>
              <a:t>why</a:t>
            </a:r>
            <a:r>
              <a:rPr lang="en-US" sz="2400" b="1" dirty="0"/>
              <a:t> there may be a difference in the effectiveness between products based on chemical or physical properties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2860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B050"/>
                </a:solidFill>
                <a:latin typeface="Arial" charset="0"/>
              </a:rPr>
              <a:t>What are the Judges Looking For?</a:t>
            </a:r>
          </a:p>
        </p:txBody>
      </p:sp>
    </p:spTree>
    <p:extLst>
      <p:ext uri="{BB962C8B-B14F-4D97-AF65-F5344CB8AC3E}">
        <p14:creationId xmlns:p14="http://schemas.microsoft.com/office/powerpoint/2010/main" val="52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14" y="152399"/>
            <a:ext cx="11133786" cy="547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Landrum Middle School Science Fair is affiliated with: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The St. Johns County Science Fair</a:t>
            </a:r>
          </a:p>
          <a:p>
            <a:pPr marL="0" indent="0">
              <a:buNone/>
            </a:pPr>
            <a:r>
              <a:rPr lang="en-US" sz="2800" b="1" dirty="0"/>
              <a:t>		</a:t>
            </a:r>
            <a:r>
              <a:rPr lang="en-US" sz="2800" b="1" dirty="0">
                <a:solidFill>
                  <a:srgbClr val="008000"/>
                </a:solidFill>
              </a:rPr>
              <a:t>Florida State Science and Engineering Fair (SSEF)  </a:t>
            </a:r>
          </a:p>
          <a:p>
            <a:pPr marL="0" indent="0">
              <a:buNone/>
            </a:pPr>
            <a:r>
              <a:rPr lang="en-US" sz="2800" b="1" dirty="0"/>
              <a:t>			</a:t>
            </a:r>
            <a:r>
              <a:rPr lang="en-US" sz="2800" b="1" dirty="0">
                <a:solidFill>
                  <a:srgbClr val="002060"/>
                </a:solidFill>
              </a:rPr>
              <a:t>Intel International Science and Engineering Fair (ISEF)</a:t>
            </a:r>
          </a:p>
          <a:p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87662"/>
            <a:ext cx="25908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48" y="2810576"/>
            <a:ext cx="2642190" cy="396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54365"/>
            <a:ext cx="3596962" cy="25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6166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Parts of the Science Fair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43000"/>
            <a:ext cx="5867400" cy="43890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3800" y="813375"/>
            <a:ext cx="3429000" cy="3834825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124200" y="1723727"/>
            <a:ext cx="762000" cy="198301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1260309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charset="0"/>
              </a:rPr>
              <a:t>Backboard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Presents your entire experiment</a:t>
            </a:r>
          </a:p>
        </p:txBody>
      </p:sp>
      <p:sp>
        <p:nvSpPr>
          <p:cNvPr id="12" name="Oval 11"/>
          <p:cNvSpPr/>
          <p:nvPr/>
        </p:nvSpPr>
        <p:spPr>
          <a:xfrm>
            <a:off x="4191000" y="4145273"/>
            <a:ext cx="1676400" cy="1889744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124200" y="4953000"/>
            <a:ext cx="1066800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0" y="4038271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charset="0"/>
              </a:rPr>
              <a:t>Project Binder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Contains paperwork, background research, and project report.</a:t>
            </a:r>
          </a:p>
        </p:txBody>
      </p:sp>
      <p:sp>
        <p:nvSpPr>
          <p:cNvPr id="18" name="Oval 17"/>
          <p:cNvSpPr/>
          <p:nvPr/>
        </p:nvSpPr>
        <p:spPr>
          <a:xfrm>
            <a:off x="5638800" y="3878266"/>
            <a:ext cx="1676400" cy="18897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7162800" y="5396500"/>
            <a:ext cx="457200" cy="3715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1" y="5762186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charset="0"/>
              </a:rPr>
              <a:t>Project Journal -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  A diary of your project. A record of everything you did.</a:t>
            </a:r>
          </a:p>
        </p:txBody>
      </p:sp>
    </p:spTree>
    <p:extLst>
      <p:ext uri="{BB962C8B-B14F-4D97-AF65-F5344CB8AC3E}">
        <p14:creationId xmlns:p14="http://schemas.microsoft.com/office/powerpoint/2010/main" val="29364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5" grpId="0"/>
      <p:bldP spid="18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228600"/>
            <a:ext cx="2390775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76201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B050"/>
                </a:solidFill>
                <a:latin typeface="Arial" charset="0"/>
              </a:rPr>
              <a:t>Project Journal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45641"/>
            <a:ext cx="9144000" cy="493776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13716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>
                <a:solidFill>
                  <a:srgbClr val="FF0000"/>
                </a:solidFill>
              </a:rPr>
              <a:t>EVERY </a:t>
            </a:r>
            <a:r>
              <a:rPr lang="en-US" sz="2600" b="1" dirty="0"/>
              <a:t>student needs to keep a project journal</a:t>
            </a:r>
          </a:p>
          <a:p>
            <a:pPr marL="13716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>
                <a:solidFill>
                  <a:srgbClr val="3333FF"/>
                </a:solidFill>
              </a:rPr>
              <a:t>EVERYTHING </a:t>
            </a:r>
            <a:r>
              <a:rPr lang="en-US" sz="2600" b="1" dirty="0"/>
              <a:t>you do should be recorded in</a:t>
            </a:r>
          </a:p>
          <a:p>
            <a:pPr marL="13716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 your project journal (not just your </a:t>
            </a:r>
          </a:p>
          <a:p>
            <a:pPr marL="13716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experimental data).</a:t>
            </a:r>
          </a:p>
          <a:p>
            <a:pPr marL="13716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u="sng" dirty="0">
                <a:solidFill>
                  <a:srgbClr val="FFC000"/>
                </a:solidFill>
              </a:rPr>
              <a:t>DATE</a:t>
            </a:r>
            <a:r>
              <a:rPr lang="en-US" sz="2600" b="1" dirty="0"/>
              <a:t> every entry – extremely important!!!</a:t>
            </a:r>
          </a:p>
          <a:p>
            <a:pPr marL="13716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Do </a:t>
            </a:r>
            <a:r>
              <a:rPr lang="en-US" sz="2600" b="1" dirty="0">
                <a:solidFill>
                  <a:srgbClr val="FF0000"/>
                </a:solidFill>
              </a:rPr>
              <a:t>NOT</a:t>
            </a:r>
            <a:r>
              <a:rPr lang="en-US" sz="2600" b="1" dirty="0"/>
              <a:t> tear out pages, use white out, or scribble out mistakes.</a:t>
            </a:r>
          </a:p>
          <a:p>
            <a:pPr marL="928116" lvl="1" indent="-342900">
              <a:lnSpc>
                <a:spcPct val="110000"/>
              </a:lnSpc>
              <a:defRPr/>
            </a:pPr>
            <a:r>
              <a:rPr lang="en-US" sz="2200" b="1" dirty="0"/>
              <a:t>Draw ONE line (</a:t>
            </a:r>
            <a:r>
              <a:rPr lang="en-US" sz="2200" b="1" strike="sngStrike" dirty="0"/>
              <a:t>mistack</a:t>
            </a:r>
            <a:r>
              <a:rPr lang="en-US" sz="2200" b="1" dirty="0"/>
              <a:t>) through any mistakes.</a:t>
            </a:r>
          </a:p>
          <a:p>
            <a:pPr marL="585216" lvl="1" indent="0">
              <a:lnSpc>
                <a:spcPct val="110000"/>
              </a:lnSpc>
              <a:buNone/>
              <a:defRPr/>
            </a:pPr>
            <a:endParaRPr lang="en-US" sz="2200" b="1" dirty="0"/>
          </a:p>
          <a:p>
            <a:pPr marL="13716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Your journal should document the process of selecting a topic, background research, rough drafts of your Research Plan, your data – </a:t>
            </a:r>
            <a:r>
              <a:rPr lang="en-US" sz="2600" b="1" dirty="0">
                <a:solidFill>
                  <a:srgbClr val="00B050"/>
                </a:solidFill>
              </a:rPr>
              <a:t>EVERYTHING!</a:t>
            </a:r>
            <a:r>
              <a:rPr lang="en-US" sz="2600" b="1" dirty="0"/>
              <a:t> -- </a:t>
            </a:r>
            <a:r>
              <a:rPr lang="en-US" sz="2600" b="1" dirty="0">
                <a:solidFill>
                  <a:srgbClr val="00B050"/>
                </a:solidFill>
              </a:rPr>
              <a:t>START MAKING ENTRIES TODAY</a:t>
            </a:r>
            <a:r>
              <a:rPr lang="en-US" sz="2600" b="1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3488" y="107347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Mr. Anzelmo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Science Fair</a:t>
            </a:r>
          </a:p>
        </p:txBody>
      </p:sp>
    </p:spTree>
    <p:extLst>
      <p:ext uri="{BB962C8B-B14F-4D97-AF65-F5344CB8AC3E}">
        <p14:creationId xmlns:p14="http://schemas.microsoft.com/office/powerpoint/2010/main" val="18474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3331"/>
            <a:ext cx="10534650" cy="43513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dirty="0"/>
              <a:t>08/27/24</a:t>
            </a:r>
          </a:p>
          <a:p>
            <a:pPr eaLnBrk="1" hangingPunct="1">
              <a:buFont typeface="Wingdings" pitchFamily="2" charset="2"/>
              <a:buNone/>
            </a:pPr>
            <a:endParaRPr lang="en-US" b="1" u="sng" dirty="0"/>
          </a:p>
          <a:p>
            <a:pPr>
              <a:buNone/>
            </a:pPr>
            <a:r>
              <a:rPr lang="en-US" b="1" dirty="0"/>
              <a:t>Attended first Science Fair meeting.  Discussed project components and met Mr. Anzelmo.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Will need to visit science fair website:  </a:t>
            </a:r>
            <a:r>
              <a:rPr lang="en-US" b="1" dirty="0">
                <a:hlinkClick r:id="rId2"/>
              </a:rPr>
              <a:t>http://www.lms.stjohns.k12.fl.us/sciencefair/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My first topic idea deals with methods to reduce plastic consumption by using...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381001"/>
            <a:ext cx="729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B050"/>
                </a:solidFill>
                <a:latin typeface="Arial" charset="0"/>
              </a:rPr>
              <a:t>Sample Entry</a:t>
            </a:r>
          </a:p>
        </p:txBody>
      </p:sp>
    </p:spTree>
    <p:extLst>
      <p:ext uri="{BB962C8B-B14F-4D97-AF65-F5344CB8AC3E}">
        <p14:creationId xmlns:p14="http://schemas.microsoft.com/office/powerpoint/2010/main" val="2426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0" y="1202028"/>
            <a:ext cx="8686800" cy="48768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/>
              <a:t>Projects that: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800" b="1" dirty="0"/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/>
              <a:t>Are Meaningful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/>
              <a:t>Have real world applications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/>
              <a:t>Have a clear purpose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/>
              <a:t>Solve a real-world problem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/>
              <a:t>Address an issue in your community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/>
              <a:t>Are challenging</a:t>
            </a:r>
          </a:p>
          <a:p>
            <a:pPr marL="585216" lvl="1" indent="0">
              <a:buNone/>
              <a:defRPr/>
            </a:pPr>
            <a:endParaRPr lang="en-US" b="1" dirty="0"/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800" b="1" dirty="0"/>
              <a:t>Steer clear of commonly-done projects with obvious outcomes (like ones you find on internet sites like </a:t>
            </a:r>
            <a:r>
              <a:rPr lang="en-US" sz="2800" b="1" dirty="0">
                <a:solidFill>
                  <a:srgbClr val="FF0000"/>
                </a:solidFill>
              </a:rPr>
              <a:t>ScienceBuddies.com</a:t>
            </a:r>
            <a:r>
              <a:rPr lang="en-US" sz="2800" b="1" dirty="0"/>
              <a:t>)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en-US" sz="2800" b="1" dirty="0"/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en-US" sz="2800" b="1" dirty="0"/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800" b="1" dirty="0"/>
              <a:t>Models and demonstrations, while educational, are </a:t>
            </a:r>
            <a:r>
              <a:rPr lang="en-US" sz="2800" b="1" i="1" dirty="0"/>
              <a:t>not</a:t>
            </a:r>
            <a:r>
              <a:rPr lang="en-US" sz="2800" b="1" dirty="0"/>
              <a:t> Science Fair projects!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Blip>
                <a:blip r:embed="rId2"/>
              </a:buBlip>
              <a:defRPr/>
            </a:pPr>
            <a:endParaRPr lang="en-US" sz="28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Blip>
                <a:blip r:embed="rId2"/>
              </a:buBlip>
              <a:defRPr/>
            </a:pPr>
            <a:endParaRPr lang="en-US" sz="2800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2860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B050"/>
                </a:solidFill>
                <a:latin typeface="Arial" charset="0"/>
              </a:rPr>
              <a:t>What are the Judges Looking For?</a:t>
            </a:r>
          </a:p>
        </p:txBody>
      </p:sp>
    </p:spTree>
    <p:extLst>
      <p:ext uri="{BB962C8B-B14F-4D97-AF65-F5344CB8AC3E}">
        <p14:creationId xmlns:p14="http://schemas.microsoft.com/office/powerpoint/2010/main" val="24550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9909" y="302359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often develop projects 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 Sciences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Behavioral and Social Sciences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Biochemistry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and Health Sciences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Chemistry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4EE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4EE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 and Environmental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Engineering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Materials Science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Microbiology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 and Astronomy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 Sciences</a:t>
            </a:r>
          </a:p>
        </p:txBody>
      </p:sp>
    </p:spTree>
    <p:extLst>
      <p:ext uri="{BB962C8B-B14F-4D97-AF65-F5344CB8AC3E}">
        <p14:creationId xmlns:p14="http://schemas.microsoft.com/office/powerpoint/2010/main" val="167193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6384"/>
            <a:ext cx="78867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endParaRPr lang="en-US" sz="40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90887" y="1371946"/>
            <a:ext cx="11598443" cy="4953000"/>
          </a:xfrm>
        </p:spPr>
        <p:txBody>
          <a:bodyPr>
            <a:normAutofit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Topic selection is the most challenging part!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Pursue topics that interest you.  You encounter many testable subjects each day.  Topics don’t have to be too serious or difficult.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Use current events to inspire you.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Address questions of local or regional concern.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Try to answer an unanswered question, solve a problem, invent or improve something.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2650" y="22860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Where Do I Begin?</a:t>
            </a:r>
          </a:p>
        </p:txBody>
      </p:sp>
    </p:spTree>
    <p:extLst>
      <p:ext uri="{BB962C8B-B14F-4D97-AF65-F5344CB8AC3E}">
        <p14:creationId xmlns:p14="http://schemas.microsoft.com/office/powerpoint/2010/main" val="8269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10896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NO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You must first: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1) Conduct background research and create a bibliography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6600"/>
                </a:solidFill>
              </a:rPr>
              <a:t>2) Create a detailed Research Plan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3) Complete all of the Official ISEF forms needed for your project and receive project approval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These tasks must be completed </a:t>
            </a:r>
            <a:r>
              <a:rPr lang="en-US" sz="2600" b="1" u="sng" dirty="0">
                <a:solidFill>
                  <a:srgbClr val="FF0000"/>
                </a:solidFill>
              </a:rPr>
              <a:t>BEFORE</a:t>
            </a:r>
            <a:r>
              <a:rPr lang="en-US" sz="2600" b="1" dirty="0"/>
              <a:t> any experimentation can begin!!!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Winning students can advance to the St. Johns County Science fair and the Florida State Fair, and potentially win monetary awards and college scholarships!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1360" y="15240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00"/>
                </a:solidFill>
                <a:latin typeface="Arial" charset="0"/>
              </a:rPr>
              <a:t>Can I Start Experimenting?</a:t>
            </a:r>
          </a:p>
        </p:txBody>
      </p:sp>
    </p:spTree>
    <p:extLst>
      <p:ext uri="{BB962C8B-B14F-4D97-AF65-F5344CB8AC3E}">
        <p14:creationId xmlns:p14="http://schemas.microsoft.com/office/powerpoint/2010/main" val="38457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11377</TotalTime>
  <Words>632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Eras Bold ITC</vt:lpstr>
      <vt:lpstr>Times</vt:lpstr>
      <vt:lpstr>Wingdings</vt:lpstr>
      <vt:lpstr>Wingdings 2</vt:lpstr>
      <vt:lpstr>1_Office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PowerPoint Presentation</vt:lpstr>
      <vt:lpstr>What Next?</vt:lpstr>
      <vt:lpstr>PowerPoint Presentation</vt:lpstr>
    </vt:vector>
  </TitlesOfParts>
  <Company>St.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Anzelmo</dc:creator>
  <cp:lastModifiedBy>Joseph Anzelmo</cp:lastModifiedBy>
  <cp:revision>36</cp:revision>
  <dcterms:created xsi:type="dcterms:W3CDTF">2014-09-02T02:19:26Z</dcterms:created>
  <dcterms:modified xsi:type="dcterms:W3CDTF">2024-08-27T18:54:31Z</dcterms:modified>
</cp:coreProperties>
</file>